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8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ACRIDIA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8686800" y="274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Pre-Seed SAFE · 2026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8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ACRIDIA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8686800" y="274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Pre-Seed SAFE · 2026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645920"/>
            <a:ext cx="109728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Halal protein,</a:t>
            </a:r>
            <a:endParaRPr lang="en-US" sz="5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by the lab</a:t>
            </a:r>
            <a:endParaRPr lang="en-US" sz="5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wrote the papers.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548640" y="56692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ACRIDIA  ·  PRE-SEED SAFE  ·  USD 300,000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0350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Casablanca · Marrakech · Morocco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 ·  $300,000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dollar removes a capacity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 compliance bottleneck.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112471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108960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$210K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194560" y="3108960"/>
            <a:ext cx="731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17520" y="310896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build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126480" y="310896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rearing hall · climate control · automated harvest · drying line upgrade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4160520"/>
            <a:ext cx="112471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4160520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$60K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194560" y="4160520"/>
            <a:ext cx="731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017520" y="416052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Certifications &amp; export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126480" y="416052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ESMA (UAE) · JAKIM (Malaysia) · MUI (Indonesia) · ISO 22000 prep · export agent retainer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5212080"/>
            <a:ext cx="112471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5212080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$30K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194560" y="5212080"/>
            <a:ext cx="731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017520" y="521208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capital reserve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126480" y="521208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Bridge inventory for first repeat POs · contingency for FX and shipping volatility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curves are converging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Morocco — this year.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7315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280160" y="315468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GCC food-security mandates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3566160"/>
            <a:ext cx="10332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UAE, KSA, and Qatar are funding domestic and adjacent alt-protein supply. Halal-certified, North-African-sourced ingredients clear procurement faster than European or Asian imports.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4251960"/>
            <a:ext cx="7315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1280160" y="429768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Aquafeed protein crisis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80160" y="4709160"/>
            <a:ext cx="10332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Fishmeal prices are structurally rising. Halal-certified insect protein is the only feed-grade substitute that does not break religious certification chains for shrimp and tilapia exporters.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5394960"/>
            <a:ext cx="7315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1280160" y="544068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GTM is real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80160" y="5852160"/>
            <a:ext cx="10332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AI-routed inbound funnels collapse the BDR layer. For a niche industrial commodity with a clearly differentiated thesis, CAC drops by an order of magnitude — but only if production can keep up.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CLOSE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12471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$300K SAFE.</a:t>
            </a:r>
            <a:endParaRPr lang="en-US" sz="5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months.</a:t>
            </a:r>
            <a:endParaRPr lang="en-US" sz="5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halal locust</a:t>
            </a:r>
            <a:endParaRPr lang="en-US" sz="5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protein at scale.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457200" y="54864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Nabil Hamdaoui · Co-founder &amp; CEO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585216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nabil@acridia.com   ·   linkedin.com/in/marrakesh   ·   acridia.com/founders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room: acridia.com/dataroom — non-gated, full press, papers, podcast, and this deck.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USD 300,000 SAFE.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convert built-up demand into shipped pallets.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$300K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926080" y="3218688"/>
            <a:ext cx="8778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 — post-money cap, MFN, standard YC terms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38862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to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2926080" y="3995928"/>
            <a:ext cx="8778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Moroccan and international angels / funds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2926080" y="4773168"/>
            <a:ext cx="8778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capacity build  ·  20% halal &amp; export certs  ·  10% reserve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54406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926080" y="5550408"/>
            <a:ext cx="8778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months runway to first repeat GCC + SEA purchase orders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Muslim world has no halal-native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insect protein supply chain.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768096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Insect protein is the fastest-growing alternative protein category. But mealworm, cricket, and black soldier fly supply chains face contested halal status and are dominated by European and Asian producers selling into Muslim-majority markets they do not understand.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result: every halal feed mill, aquafeed buyer, and food-ingredient importer in the GCC, SEA, and Maghreb is shopping for a supplier that does not exist at industrial scale.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8503920" y="3108960"/>
            <a:ext cx="3200400" cy="310896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6" name="Text 4"/>
          <p:cNvSpPr/>
          <p:nvPr/>
        </p:nvSpPr>
        <p:spPr>
          <a:xfrm>
            <a:off x="8503920" y="33832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1.9B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8503920" y="4480560"/>
            <a:ext cx="3200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Muslims globally with</a:t>
            </a:r>
            <a:endParaRPr lang="en-US" sz="12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halal-certified</a:t>
            </a:r>
            <a:endParaRPr lang="en-US" sz="12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insect protein option</a:t>
            </a:r>
            <a:endParaRPr lang="en-US" sz="12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industrial scale.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Locust. The only insect explicitly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halal in the four Sunni schools.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3200400"/>
            <a:ext cx="36576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3383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Halal-native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393192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hadith. No fatwa fight. Sells into GCC, SEA, and Maghreb on the first call.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361688" y="3200400"/>
            <a:ext cx="36576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36008" y="3383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Lab-grade IP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636008" y="393192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 years of Schistocerca gregaria biochemistry from Prof. Hamdaoui. Published in FEBS Letters, BBRC, Biochemical Journal.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266176" y="3200400"/>
            <a:ext cx="36576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40496" y="3383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Made in Morocco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540496" y="393192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FOB Casablanca → Jebel Ali · Port Klang · Tanjung Pelepas. A cost structure European insect farms cannot match.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Moroccan father and son.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PhD-grade science, founder-led ops.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5577840" cy="3291840"/>
          </a:xfrm>
          <a:prstGeom prst="rect">
            <a:avLst/>
          </a:prstGeom>
          <a:solidFill>
            <a:srgbClr val="1A2A4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3291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Prof. Ahmed Hamdaoui, PhD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37490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Co-founder · R&amp;D and Food-Safety Lead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4114800"/>
            <a:ext cx="51206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PhD Biochemistry, Université Louis Pasteur Strasbourg (1986). Professor at U. Cadi Ayyad Marrakech, 1986–2020. Visiting at U. of Florida (FMEL/IFAS) and ULP Strasbourg. EU-funded locust research line with KU Leuven. Lead author on novel serine protease inhibitors from Schistocerca gregaria.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17920" y="3108960"/>
            <a:ext cx="5486400" cy="3291840"/>
          </a:xfrm>
          <a:prstGeom prst="rect">
            <a:avLst/>
          </a:prstGeom>
          <a:solidFill>
            <a:srgbClr val="1A2A40"/>
          </a:solidFill>
          <a:ln/>
        </p:spPr>
      </p:sp>
      <p:sp>
        <p:nvSpPr>
          <p:cNvPr id="9" name="Text 7"/>
          <p:cNvSpPr/>
          <p:nvPr/>
        </p:nvSpPr>
        <p:spPr>
          <a:xfrm>
            <a:off x="6492240" y="32918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Nabil Hamdaoui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92240" y="3749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Co-founder &amp; CEO · Commercial, Ops, Export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92240" y="4114800"/>
            <a:ext cx="5029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production planning, halal certification workflows, and export logistics from FOB Casablanca to Jebel Ali, Port Klang, and Tanjung Pelepas. The founder buyers actually talk to. Produces a public podcast with Prof. Hamdaoui on locust protein and Moroccan research.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Press, peer-reviewed papers,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a public build.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3200400"/>
            <a:ext cx="73152" cy="502920"/>
          </a:xfrm>
          <a:prstGeom prst="rect">
            <a:avLst/>
          </a:prstGeom>
          <a:solidFill>
            <a:srgbClr val="D4823A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320040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L'ÉCONOMISTE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0" y="320040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"La start-up qui ambitionne de nourrir l'Afrique"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73152" cy="502920"/>
          </a:xfrm>
          <a:prstGeom prst="rect">
            <a:avLst/>
          </a:prstGeom>
          <a:solidFill>
            <a:srgbClr val="D4823A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384048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L'OPINION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0" y="384048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"Pourquoi les criquets pourraient nourrir l'Afrique"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4480560"/>
            <a:ext cx="73152" cy="502920"/>
          </a:xfrm>
          <a:prstGeom prst="rect">
            <a:avLst/>
          </a:prstGeom>
          <a:solidFill>
            <a:srgbClr val="D4823A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44805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L'OPINION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57600" y="448056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"Bientôt des insectes dans nos assiettes ?"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5120640"/>
            <a:ext cx="73152" cy="502920"/>
          </a:xfrm>
          <a:prstGeom prst="rect">
            <a:avLst/>
          </a:prstGeom>
          <a:solidFill>
            <a:srgbClr val="D4823A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512064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PEER-REVIEWED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657600" y="51206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FEBS Letters 422  ·  BBRC 238  ·  Biochemical Journal 400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594360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2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bibliography, podcast episodes, and press archive: acridia.com/founders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Demand is no longer the bottleneck.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is.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1124712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built an agentic acquisition funnel with ZillionLabs.ai: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Programmatic SEO targeting halal-protein, aquafeed, and ingredient-import queries in EN / FR / AR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AI-qualified inbound from GCC, SEA, and Maghreb buyers — spec sheets and halal certs routed automatically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Founder-attached CRM: Nabil receives only pre-qualified RFQs with country, volume, incoterm, and timeline pre-filled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funnel is live. It is generating buyer conversations faster than current capacity can fulfil. The $300K closes that gap.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  ·  CAC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CAC is approaching zero.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agentic funnel does the qualification.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55778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329184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$40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200400" y="3291840"/>
            <a:ext cx="2743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Blended CAC per qualified inbound RFQ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(programmatic SEO + agentic routing)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309360" y="3108960"/>
            <a:ext cx="55778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329184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$8K–$60K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9052560" y="3291840"/>
            <a:ext cx="2743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first-PO value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(pallet to half-container)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00600"/>
            <a:ext cx="55778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49834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&gt; 200x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200400" y="4983480"/>
            <a:ext cx="2743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LTV : CAC on a single repeat buyer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(B2B ingredient supply is sticky)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309360" y="4800600"/>
            <a:ext cx="55778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FD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9834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82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9052560" y="4983480"/>
            <a:ext cx="2743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Outbound sales reps.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BDR layer. No agency retainers.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BOTTLENECK  ·  CAPACITY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 we can ship pilots.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$300K we can ship containers.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11247120" cy="45720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31089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080760" y="3108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732520" y="31089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5F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Post-raise (12 mo)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361188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dried-locust output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080760" y="36118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 300 kg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732520" y="36118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 4,000 kg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DFD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41148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Concurrent buyer accounts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080760" y="41148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3–5 pilots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732520" y="41148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15–20 recurring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461772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Container-grade SKUs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080760" y="46177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(whole dried)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732520" y="4617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(whole · powder · defatted)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5120640"/>
            <a:ext cx="11247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DF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51206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Halal certifications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080760" y="51206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Morocco (ESMA prep)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732520" y="51206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ESMA · JAKIM · MUI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56235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Lead-time to FOB Casa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080760" y="56235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6–8 weeks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732520" y="56235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82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2–3 weeks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2026-05-16T22:15:02Z</dcterms:created>
  <dcterms:modified xsi:type="dcterms:W3CDTF">2026-05-16T22:15:02Z</dcterms:modified>
</cp:coreProperties>
</file>